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3" r:id="rId2"/>
    <p:sldId id="269" r:id="rId3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E5EAF3"/>
    <a:srgbClr val="004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>
      <p:cViewPr varScale="1">
        <p:scale>
          <a:sx n="77" d="100"/>
          <a:sy n="77" d="100"/>
        </p:scale>
        <p:origin x="308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58" cy="49762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9" y="0"/>
            <a:ext cx="2944958" cy="49762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B18C6325-F001-40B8-A035-6C8FABBD7D36}" type="datetimeFigureOut">
              <a:rPr lang="cs-CZ" smtClean="0"/>
              <a:t>28.02.2022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9014"/>
            <a:ext cx="2944958" cy="49762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9" y="9429014"/>
            <a:ext cx="2944958" cy="49762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B6B4464A-8072-4923-822A-E8B4A7DE321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689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58" cy="49762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099" y="0"/>
            <a:ext cx="2944958" cy="49762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AD7C8F5B-BB04-495B-B7EC-C47C4A9AC5A6}" type="datetimeFigureOut">
              <a:rPr lang="de-DE" smtClean="0"/>
              <a:t>28.02.2022</a:t>
            </a:fld>
            <a:endParaRPr lang="de-DE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de-DE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6" y="4777518"/>
            <a:ext cx="5438464" cy="3908290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9014"/>
            <a:ext cx="2944958" cy="49762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099" y="9429014"/>
            <a:ext cx="2944958" cy="49762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0D423AB8-7788-495F-AE25-522246A2DC5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48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50361" y="2167436"/>
            <a:ext cx="4186989" cy="37674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z="1100" dirty="0" smtClean="0"/>
              <a:t>Do nově vznikajícího vývojového centra hledáme kolegyni/kolegu na pozici</a:t>
            </a:r>
            <a:endParaRPr lang="de-DE" sz="11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63229" y="2551573"/>
            <a:ext cx="4174121" cy="65684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rgbClr val="004B95"/>
                </a:solidFill>
              </a:defRPr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r>
              <a:rPr lang="cs-CZ" dirty="0" smtClean="0"/>
              <a:t>Specialista pro nákladové analýzy</a:t>
            </a:r>
          </a:p>
          <a:p>
            <a:r>
              <a:rPr lang="cs-CZ" dirty="0" smtClean="0"/>
              <a:t> a výrobní controlling</a:t>
            </a:r>
            <a:endParaRPr lang="cs-CZ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563229" y="3208421"/>
            <a:ext cx="4186656" cy="163028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200" b="1" baseline="0"/>
            </a:lvl1pPr>
            <a:lvl2pPr marL="171450" indent="-171450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  <a:defRPr lang="cs-CZ" sz="10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cs-CZ" dirty="0" smtClean="0"/>
              <a:t>Čím se budete zabývat:</a:t>
            </a:r>
            <a:endParaRPr lang="en-US" dirty="0" smtClean="0"/>
          </a:p>
          <a:p>
            <a:pPr marL="176213" lvl="1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stanovení nákladových cílů</a:t>
            </a:r>
          </a:p>
          <a:p>
            <a:pPr marL="176213" lvl="1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kalkulace nabídek a rekalkulace – zpracování nabídkových cen </a:t>
            </a:r>
          </a:p>
          <a:p>
            <a:pPr marL="176213" lvl="1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vytvoření a správa podkladů pro kalkulace </a:t>
            </a:r>
          </a:p>
          <a:p>
            <a:pPr marL="176213" lvl="1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úzká spolupráce s oddělením controllingu, výrobou, projekty, nákupem, vývojem</a:t>
            </a:r>
            <a:r>
              <a:rPr lang="de-DE" dirty="0" smtClean="0"/>
              <a:t>, </a:t>
            </a:r>
            <a:r>
              <a:rPr lang="cs-CZ" dirty="0" smtClean="0"/>
              <a:t>zejm. podpora odbytu v centrále</a:t>
            </a:r>
          </a:p>
          <a:p>
            <a:pPr marL="176213" lvl="1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výpočet hodinových sazeb strojů </a:t>
            </a:r>
          </a:p>
          <a:p>
            <a:pPr marL="176213" lvl="1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zohlednění hospodárnosti / návraty investic</a:t>
            </a:r>
            <a:r>
              <a:rPr lang="de-DE" dirty="0" smtClean="0"/>
              <a:t> </a:t>
            </a:r>
            <a:r>
              <a:rPr lang="cs-CZ" dirty="0" smtClean="0"/>
              <a:t>/ výpočet ziskovosti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36874" y="4912893"/>
            <a:ext cx="4186656" cy="142219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200" b="1" baseline="0"/>
            </a:lvl1pPr>
            <a:lvl2pPr marL="176213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  <a:defRPr sz="1100" baseline="0"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Co potřebujete k tomu, abyste uspěl/a?</a:t>
            </a:r>
            <a:endParaRPr lang="de-DE" dirty="0" smtClean="0"/>
          </a:p>
          <a:p>
            <a:pPr lvl="1"/>
            <a:r>
              <a:rPr lang="cs-CZ" dirty="0" smtClean="0"/>
              <a:t>zkušenosti z oblasti nabídkového řízení a kalkulací / </a:t>
            </a:r>
            <a:r>
              <a:rPr lang="cs-CZ" dirty="0" err="1" smtClean="0"/>
              <a:t>automotive</a:t>
            </a:r>
            <a:r>
              <a:rPr lang="cs-CZ" dirty="0" smtClean="0"/>
              <a:t> výhodou</a:t>
            </a:r>
          </a:p>
          <a:p>
            <a:pPr lvl="1"/>
            <a:r>
              <a:rPr lang="cs-CZ" dirty="0" smtClean="0"/>
              <a:t>zkušenosti s výrobou nebo konstrukcí výhodou</a:t>
            </a:r>
          </a:p>
          <a:p>
            <a:pPr lvl="1"/>
            <a:r>
              <a:rPr lang="cs-CZ" dirty="0" smtClean="0"/>
              <a:t>komunikativní znalost anglického nebo německého jazyka</a:t>
            </a:r>
          </a:p>
          <a:p>
            <a:pPr lvl="1"/>
            <a:r>
              <a:rPr lang="cs-CZ" dirty="0" smtClean="0"/>
              <a:t>práce na PC (MS-Office, </a:t>
            </a:r>
            <a:r>
              <a:rPr lang="cs-CZ" dirty="0" err="1" smtClean="0"/>
              <a:t>AutoCAD</a:t>
            </a:r>
            <a:r>
              <a:rPr lang="cs-CZ" dirty="0" smtClean="0"/>
              <a:t>, ERP/PPS systémy, SAP výhodou)</a:t>
            </a:r>
            <a:endParaRPr lang="en-US" dirty="0" smtClean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8370389"/>
            <a:ext cx="2445487" cy="966703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>
                <a:solidFill>
                  <a:srgbClr val="004B95"/>
                </a:solidFill>
              </a:defRPr>
            </a:lvl1pPr>
          </a:lstStyle>
          <a:p>
            <a:pPr lvl="0"/>
            <a:r>
              <a:rPr lang="cs-CZ" dirty="0" smtClean="0"/>
              <a:t>MUBEA-HZP s.r.o..</a:t>
            </a:r>
          </a:p>
          <a:p>
            <a:pPr lvl="0"/>
            <a:r>
              <a:rPr lang="cs-CZ" dirty="0" smtClean="0"/>
              <a:t>Dolní 100</a:t>
            </a:r>
          </a:p>
          <a:p>
            <a:pPr lvl="0"/>
            <a:r>
              <a:rPr lang="cs-CZ" dirty="0" smtClean="0"/>
              <a:t>797 11 Prostějov</a:t>
            </a:r>
          </a:p>
          <a:p>
            <a:pPr lvl="0"/>
            <a:endParaRPr lang="cs-CZ" dirty="0" smtClean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kariera.prostejov@mubea.com</a:t>
            </a: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971640"/>
          </a:xfrm>
          <a:prstGeom prst="rect">
            <a:avLst/>
          </a:prstGeom>
        </p:spPr>
      </p:pic>
      <p:sp>
        <p:nvSpPr>
          <p:cNvPr id="9" name="Textfeld 20"/>
          <p:cNvSpPr txBox="1"/>
          <p:nvPr userDrawn="1"/>
        </p:nvSpPr>
        <p:spPr>
          <a:xfrm>
            <a:off x="288524" y="2328877"/>
            <a:ext cx="186843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cs-CZ" sz="1100" kern="1200" dirty="0" smtClean="0">
              <a:solidFill>
                <a:srgbClr val="004B95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1100" kern="1200" dirty="0" smtClean="0">
                <a:solidFill>
                  <a:srgbClr val="004B95"/>
                </a:solidFill>
                <a:effectLst/>
                <a:latin typeface="+mn-lt"/>
                <a:ea typeface="Times New Roman" panose="02020603050405020304" pitchFamily="18" charset="0"/>
              </a:rPr>
              <a:t>Jsme součástí německé globální společnosti           v rodinném vlastnictví       se stoletou tradicí.</a:t>
            </a:r>
          </a:p>
          <a:p>
            <a:pPr algn="ctr">
              <a:spcAft>
                <a:spcPts val="0"/>
              </a:spcAft>
            </a:pPr>
            <a:endParaRPr lang="cs-CZ" sz="1100" kern="1200" dirty="0" smtClean="0">
              <a:solidFill>
                <a:srgbClr val="004B95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1100" kern="1200" dirty="0" smtClean="0">
                <a:solidFill>
                  <a:srgbClr val="004B95"/>
                </a:solidFill>
                <a:effectLst/>
                <a:latin typeface="+mn-lt"/>
                <a:ea typeface="Times New Roman" panose="02020603050405020304" pitchFamily="18" charset="0"/>
              </a:rPr>
              <a:t>Patříme mezi největší výrobce autokomponent   se specifickým know-how zaměřeným na snižování hmotnosti automobilů.</a:t>
            </a:r>
          </a:p>
          <a:p>
            <a:pPr algn="ctr">
              <a:spcAft>
                <a:spcPts val="0"/>
              </a:spcAft>
            </a:pPr>
            <a:r>
              <a:rPr lang="cs-CZ" sz="1100" kern="1200" dirty="0" smtClean="0">
                <a:solidFill>
                  <a:srgbClr val="004B95"/>
                </a:solidFill>
                <a:effectLst/>
                <a:latin typeface="+mn-lt"/>
                <a:ea typeface="Times New Roman" panose="02020603050405020304" pitchFamily="18" charset="0"/>
              </a:rPr>
              <a:t>Dodáváme všem významným světovým výrobcům aut.</a:t>
            </a:r>
          </a:p>
          <a:p>
            <a:pPr algn="ctr">
              <a:spcAft>
                <a:spcPts val="0"/>
              </a:spcAft>
            </a:pPr>
            <a:endParaRPr lang="cs-CZ" sz="1100" kern="1200" dirty="0" smtClean="0">
              <a:solidFill>
                <a:srgbClr val="004B95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endParaRPr lang="cs-CZ" sz="1100" kern="1200" dirty="0" smtClean="0">
              <a:solidFill>
                <a:srgbClr val="004B95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 algn="ctr"/>
            <a:r>
              <a:rPr lang="cs-CZ" sz="1100" kern="1200" dirty="0" smtClean="0">
                <a:solidFill>
                  <a:srgbClr val="004B95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Jsme nejvýznamnějším zaměstnavatelem              v regionu s téměř 20-letou historií neustálého růstu, který bude pokračovat.</a:t>
            </a:r>
          </a:p>
          <a:p>
            <a:pPr algn="ctr"/>
            <a:endParaRPr lang="cs-CZ" sz="1100" kern="1200" dirty="0" smtClean="0">
              <a:solidFill>
                <a:srgbClr val="004B95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 algn="ctr"/>
            <a:r>
              <a:rPr lang="cs-CZ" sz="1100" kern="1200" dirty="0" smtClean="0">
                <a:solidFill>
                  <a:srgbClr val="004B95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V Prostějově zaměstnáváme více než 1200 zaměstnanců, kterým poskytujeme stabilní povolání ve vysoce automatizovaném výrobním prostředí             s perspektivou kariérního růstu a globálního uplatnění ve skupině.</a:t>
            </a:r>
          </a:p>
          <a:p>
            <a:pPr algn="ctr"/>
            <a:endParaRPr lang="cs-CZ" sz="1100" kern="1200" dirty="0" smtClean="0">
              <a:solidFill>
                <a:srgbClr val="004B95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 algn="ctr"/>
            <a:endParaRPr lang="cs-CZ" sz="1100" kern="1200" baseline="0" dirty="0" smtClean="0">
              <a:solidFill>
                <a:srgbClr val="004B95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 algn="ctr"/>
            <a:endParaRPr lang="cs-CZ" sz="1100" kern="1200" dirty="0" smtClean="0">
              <a:solidFill>
                <a:srgbClr val="004B95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 algn="ctr"/>
            <a:endParaRPr lang="cs-CZ" sz="1100" kern="1200" dirty="0" smtClean="0">
              <a:solidFill>
                <a:srgbClr val="004B95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>
              <a:spcAft>
                <a:spcPts val="0"/>
              </a:spcAft>
            </a:pPr>
            <a:endParaRPr lang="en-US" sz="1100" dirty="0" smtClean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6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896" y="1927415"/>
            <a:ext cx="2418208" cy="7978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2426104" y="1935258"/>
            <a:ext cx="0" cy="7970742"/>
          </a:xfrm>
          <a:prstGeom prst="line">
            <a:avLst/>
          </a:prstGeom>
          <a:ln w="28575">
            <a:solidFill>
              <a:srgbClr val="004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 userDrawn="1"/>
        </p:nvSpPr>
        <p:spPr>
          <a:xfrm>
            <a:off x="186398" y="9355924"/>
            <a:ext cx="206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b="1" kern="1200" dirty="0" smtClean="0">
                <a:solidFill>
                  <a:srgbClr val="004B9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www.mubea.com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4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0" y="1927415"/>
            <a:ext cx="6858000" cy="7843"/>
          </a:xfrm>
          <a:prstGeom prst="line">
            <a:avLst/>
          </a:prstGeom>
          <a:ln w="28575">
            <a:solidFill>
              <a:srgbClr val="004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9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8370389"/>
            <a:ext cx="2445487" cy="966703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>
                <a:solidFill>
                  <a:srgbClr val="004B95"/>
                </a:solidFill>
              </a:defRPr>
            </a:lvl1pPr>
          </a:lstStyle>
          <a:p>
            <a:pPr lvl="0"/>
            <a:r>
              <a:rPr lang="en-US" dirty="0" smtClean="0"/>
              <a:t>MUBEA-HZP s.r.o.</a:t>
            </a:r>
          </a:p>
          <a:p>
            <a:pPr lvl="0"/>
            <a:r>
              <a:rPr lang="en-US" dirty="0" err="1" smtClean="0"/>
              <a:t>Dolní</a:t>
            </a:r>
            <a:r>
              <a:rPr lang="en-US" dirty="0" smtClean="0"/>
              <a:t> 100</a:t>
            </a:r>
          </a:p>
          <a:p>
            <a:pPr lvl="0"/>
            <a:r>
              <a:rPr lang="en-US" dirty="0" smtClean="0"/>
              <a:t>797 11 </a:t>
            </a:r>
            <a:r>
              <a:rPr lang="en-US" dirty="0" err="1" smtClean="0"/>
              <a:t>Prostějov</a:t>
            </a:r>
            <a:endParaRPr lang="en-US" dirty="0" smtClean="0"/>
          </a:p>
          <a:p>
            <a:pPr lvl="0"/>
            <a:endParaRPr lang="en-US" dirty="0" smtClean="0"/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kariera.prostejov@mubea.com</a:t>
            </a:r>
          </a:p>
          <a:p>
            <a:pPr lvl="0"/>
            <a:r>
              <a:rPr lang="en-US" dirty="0" smtClean="0"/>
              <a:t>Tel.: </a:t>
            </a:r>
            <a:r>
              <a:rPr lang="en-US" dirty="0" err="1" smtClean="0"/>
              <a:t>xxxxxxxxxxxx</a:t>
            </a:r>
            <a:endParaRPr lang="en-US" dirty="0" smtClean="0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10731" y="2545616"/>
            <a:ext cx="4286310" cy="5013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rgbClr val="004B95"/>
                </a:solidFill>
              </a:defRPr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r>
              <a:rPr lang="en-US" dirty="0" smtClean="0"/>
              <a:t>Improve</a:t>
            </a:r>
            <a:r>
              <a:rPr lang="cs-CZ" dirty="0" err="1" smtClean="0"/>
              <a:t>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en-US" dirty="0" smtClean="0"/>
              <a:t> life </a:t>
            </a:r>
            <a:r>
              <a:rPr lang="en-US" dirty="0"/>
              <a:t>time of </a:t>
            </a:r>
            <a:r>
              <a:rPr lang="en-US" dirty="0" smtClean="0"/>
              <a:t>inner </a:t>
            </a:r>
            <a:r>
              <a:rPr lang="en-US" dirty="0"/>
              <a:t>scarfing </a:t>
            </a:r>
            <a:r>
              <a:rPr lang="en-US" dirty="0" smtClean="0"/>
              <a:t>tool </a:t>
            </a:r>
            <a:r>
              <a:rPr lang="en-US" dirty="0"/>
              <a:t>by </a:t>
            </a:r>
            <a:r>
              <a:rPr lang="cs-CZ" dirty="0" err="1" smtClean="0"/>
              <a:t>heat-resistant</a:t>
            </a:r>
            <a:r>
              <a:rPr lang="cs-CZ" dirty="0" smtClean="0"/>
              <a:t> </a:t>
            </a:r>
            <a:r>
              <a:rPr lang="en-US" dirty="0" smtClean="0"/>
              <a:t>coating</a:t>
            </a:r>
            <a:endParaRPr lang="en-US" dirty="0"/>
          </a:p>
        </p:txBody>
      </p:sp>
      <p:sp>
        <p:nvSpPr>
          <p:cNvPr id="9" name="Textplatzhalter 7"/>
          <p:cNvSpPr txBox="1">
            <a:spLocks/>
          </p:cNvSpPr>
          <p:nvPr/>
        </p:nvSpPr>
        <p:spPr>
          <a:xfrm>
            <a:off x="2523933" y="6433961"/>
            <a:ext cx="4141581" cy="1737855"/>
          </a:xfrm>
          <a:prstGeom prst="rect">
            <a:avLst/>
          </a:prstGeom>
        </p:spPr>
        <p:txBody>
          <a:bodyPr/>
          <a:lstStyle>
            <a:lvl1pPr marL="0" indent="0" algn="just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dirty="0" smtClean="0"/>
              <a:t>What do we offer?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Support of a successful international automotive company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Individual approach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Practical part of work will be done by You directly in our plant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Results of the thesis will be further used in production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Monthly scholarship in case of further cooperation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Paid praxis during the cooperation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Possibility to become part of our team after the studies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477477" y="5275543"/>
            <a:ext cx="4380523" cy="1037711"/>
          </a:xfrm>
        </p:spPr>
        <p:txBody>
          <a:bodyPr/>
          <a:lstStyle/>
          <a:p>
            <a:pPr lvl="0"/>
            <a:r>
              <a:rPr lang="en-US" dirty="0" smtClean="0"/>
              <a:t>Targets of the thesis</a:t>
            </a:r>
          </a:p>
          <a:p>
            <a:pPr lvl="1"/>
            <a:r>
              <a:rPr lang="en-US" dirty="0" smtClean="0"/>
              <a:t>Selection of heat-resistant coating of sintered carbide tool with possible geometry modification for minimum 5x extension of life time with scratch free tube surface with reasonable cost effect.</a:t>
            </a:r>
          </a:p>
          <a:p>
            <a:pPr lvl="1"/>
            <a:r>
              <a:rPr lang="en-US" dirty="0" smtClean="0"/>
              <a:t>Assess </a:t>
            </a:r>
            <a:r>
              <a:rPr lang="cs-CZ" dirty="0" smtClean="0"/>
              <a:t>to </a:t>
            </a:r>
            <a:r>
              <a:rPr lang="en-US" dirty="0" smtClean="0"/>
              <a:t>the possibility of regrinding and recoating of used scarfing tool for cost saving.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477477" y="2988411"/>
            <a:ext cx="4380523" cy="2166425"/>
          </a:xfrm>
        </p:spPr>
        <p:txBody>
          <a:bodyPr/>
          <a:lstStyle/>
          <a:p>
            <a:r>
              <a:rPr lang="en-US" sz="1100" dirty="0" smtClean="0"/>
              <a:t>Focus of the thesis:</a:t>
            </a:r>
          </a:p>
          <a:p>
            <a:pPr marL="176213" lvl="1" indent="-176213"/>
            <a:r>
              <a:rPr lang="en-US" sz="1100" dirty="0"/>
              <a:t>Analysis of current sintered carbide tools for inner tube </a:t>
            </a:r>
            <a:r>
              <a:rPr lang="en-US" sz="1100" dirty="0" smtClean="0"/>
              <a:t>scarfing</a:t>
            </a:r>
            <a:r>
              <a:rPr lang="cs-CZ" sz="1100" dirty="0" smtClean="0"/>
              <a:t> (</a:t>
            </a:r>
            <a:r>
              <a:rPr lang="en-US" sz="1100" dirty="0" smtClean="0"/>
              <a:t>geometry</a:t>
            </a:r>
            <a:r>
              <a:rPr lang="cs-CZ" sz="1100" dirty="0" smtClean="0"/>
              <a:t> and </a:t>
            </a:r>
            <a:r>
              <a:rPr lang="en-US" sz="1100" dirty="0" smtClean="0"/>
              <a:t>coating</a:t>
            </a:r>
            <a:r>
              <a:rPr lang="cs-CZ" sz="1100" dirty="0" smtClean="0"/>
              <a:t>).</a:t>
            </a:r>
          </a:p>
          <a:p>
            <a:pPr marL="176213" lvl="1" indent="-176213"/>
            <a:r>
              <a:rPr lang="cs-CZ" sz="1100" dirty="0" err="1" smtClean="0"/>
              <a:t>Introduction</a:t>
            </a:r>
            <a:r>
              <a:rPr lang="cs-CZ" sz="1100" dirty="0" smtClean="0"/>
              <a:t> to </a:t>
            </a:r>
            <a:r>
              <a:rPr lang="cs-CZ" sz="1100" dirty="0" err="1" smtClean="0"/>
              <a:t>the</a:t>
            </a:r>
            <a:r>
              <a:rPr lang="en-US" sz="1100" dirty="0" smtClean="0"/>
              <a:t> tube welding process with focus on the complex inner scarfing process based on cutting of steel spout heated up to 1100°C.  </a:t>
            </a:r>
          </a:p>
          <a:p>
            <a:pPr marL="176213" lvl="1" indent="-176213"/>
            <a:r>
              <a:rPr lang="en-US" sz="1100" dirty="0" smtClean="0"/>
              <a:t>Select</a:t>
            </a:r>
            <a:r>
              <a:rPr lang="cs-CZ" sz="1100" dirty="0" smtClean="0"/>
              <a:t>ion </a:t>
            </a:r>
            <a:r>
              <a:rPr lang="cs-CZ" sz="1100" dirty="0" err="1" smtClean="0"/>
              <a:t>of</a:t>
            </a:r>
            <a:r>
              <a:rPr lang="en-US" sz="1100" dirty="0" smtClean="0"/>
              <a:t> appropriate modern heat-resistant coatings </a:t>
            </a:r>
            <a:r>
              <a:rPr lang="cs-CZ" sz="1100" dirty="0" err="1" smtClean="0"/>
              <a:t>for</a:t>
            </a:r>
            <a:r>
              <a:rPr lang="cs-CZ" sz="1100" dirty="0" smtClean="0"/>
              <a:t> </a:t>
            </a:r>
            <a:r>
              <a:rPr lang="en-US" sz="1100" dirty="0" smtClean="0"/>
              <a:t>sintered carbide tools with tool geometry modification and </a:t>
            </a:r>
            <a:r>
              <a:rPr lang="en-US" sz="1100" dirty="0" err="1" smtClean="0"/>
              <a:t>produc</a:t>
            </a:r>
            <a:r>
              <a:rPr lang="cs-CZ" sz="1100" dirty="0" err="1" smtClean="0"/>
              <a:t>tion</a:t>
            </a:r>
            <a:r>
              <a:rPr lang="cs-CZ" sz="1100" dirty="0" smtClean="0"/>
              <a:t> </a:t>
            </a:r>
            <a:r>
              <a:rPr lang="cs-CZ" sz="1100" dirty="0" err="1" smtClean="0"/>
              <a:t>of</a:t>
            </a:r>
            <a:r>
              <a:rPr lang="en-US" sz="1100" dirty="0" smtClean="0"/>
              <a:t> samples.	</a:t>
            </a:r>
          </a:p>
          <a:p>
            <a:pPr marL="176213" lvl="1" indent="-176213"/>
            <a:r>
              <a:rPr lang="en-US" sz="1100" dirty="0" smtClean="0"/>
              <a:t>Test samples in real production together with microscopy tool control, processing of obtained data and final evaluation with economy effect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445487" y="2118846"/>
            <a:ext cx="4263439" cy="387208"/>
          </a:xfrm>
        </p:spPr>
        <p:txBody>
          <a:bodyPr/>
          <a:lstStyle/>
          <a:p>
            <a:pPr lvl="0"/>
            <a:r>
              <a:rPr lang="en-US" b="1" dirty="0" smtClean="0"/>
              <a:t>Based on the request of engineering center we are giving the following topic for diploma work:</a:t>
            </a:r>
            <a:endParaRPr lang="en-US" b="1" dirty="0"/>
          </a:p>
        </p:txBody>
      </p:sp>
      <p:sp>
        <p:nvSpPr>
          <p:cNvPr id="13" name="Textplatzhalter 7"/>
          <p:cNvSpPr txBox="1">
            <a:spLocks/>
          </p:cNvSpPr>
          <p:nvPr/>
        </p:nvSpPr>
        <p:spPr>
          <a:xfrm>
            <a:off x="2510731" y="8106507"/>
            <a:ext cx="4154783" cy="1364475"/>
          </a:xfrm>
          <a:prstGeom prst="rect">
            <a:avLst/>
          </a:prstGeom>
        </p:spPr>
        <p:txBody>
          <a:bodyPr/>
          <a:lstStyle>
            <a:lvl1pPr marL="0" indent="0" algn="just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dirty="0" smtClean="0"/>
              <a:t>What do we expect?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Open-minded student looking for new experience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Structural approach to work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Regular reports of the work progress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English and/or German language level B1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 or 5</a:t>
            </a:r>
            <a:r>
              <a:rPr lang="en-US" baseline="30000" dirty="0" smtClean="0"/>
              <a:t>th</a:t>
            </a:r>
            <a:r>
              <a:rPr lang="en-US" dirty="0" smtClean="0"/>
              <a:t> year of studies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lvl="1">
              <a:buClr>
                <a:srgbClr val="004B95"/>
              </a:buClr>
              <a:buSzPct val="125000"/>
            </a:pPr>
            <a:endParaRPr lang="en-US" dirty="0"/>
          </a:p>
        </p:txBody>
      </p:sp>
      <p:sp>
        <p:nvSpPr>
          <p:cNvPr id="11" name="Textplatzhalter 10"/>
          <p:cNvSpPr txBox="1">
            <a:spLocks/>
          </p:cNvSpPr>
          <p:nvPr/>
        </p:nvSpPr>
        <p:spPr>
          <a:xfrm>
            <a:off x="2477477" y="9405673"/>
            <a:ext cx="4319564" cy="347928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004B95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Take Your first step to career at MUBEA !</a:t>
            </a:r>
          </a:p>
          <a:p>
            <a:endParaRPr lang="en-US" dirty="0"/>
          </a:p>
        </p:txBody>
      </p:sp>
      <p:sp>
        <p:nvSpPr>
          <p:cNvPr id="14" name="Zástupný symbol pro text 8"/>
          <p:cNvSpPr txBox="1">
            <a:spLocks/>
          </p:cNvSpPr>
          <p:nvPr/>
        </p:nvSpPr>
        <p:spPr>
          <a:xfrm>
            <a:off x="354063" y="2481549"/>
            <a:ext cx="1737359" cy="5406509"/>
          </a:xfrm>
          <a:prstGeom prst="rect">
            <a:avLst/>
          </a:prstGeom>
          <a:solidFill>
            <a:srgbClr val="D0CECE"/>
          </a:solidFill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FontTx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  <a:defRPr lang="cs-CZ" sz="10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1100" b="0" dirty="0" smtClean="0">
                <a:solidFill>
                  <a:srgbClr val="004B95"/>
                </a:solidFill>
              </a:rPr>
              <a:t>We are part of global </a:t>
            </a:r>
            <a:r>
              <a:rPr lang="en-US" sz="1100" b="0" dirty="0" err="1" smtClean="0">
                <a:solidFill>
                  <a:srgbClr val="004B95"/>
                </a:solidFill>
              </a:rPr>
              <a:t>german</a:t>
            </a:r>
            <a:r>
              <a:rPr lang="en-US" sz="1100" b="0" dirty="0" smtClean="0">
                <a:solidFill>
                  <a:srgbClr val="004B95"/>
                </a:solidFill>
              </a:rPr>
              <a:t> automotive company with hundred year tradition.</a:t>
            </a:r>
          </a:p>
          <a:p>
            <a:pPr algn="ctr">
              <a:spcAft>
                <a:spcPts val="1800"/>
              </a:spcAft>
            </a:pPr>
            <a:r>
              <a:rPr lang="en-US" sz="1100" b="0" dirty="0" smtClean="0">
                <a:solidFill>
                  <a:srgbClr val="004B95"/>
                </a:solidFill>
              </a:rPr>
              <a:t>We are one of the biggest automotive producers with specific know-how focused on decreasing the weight of automobiles. We supply to all significant car producers.</a:t>
            </a:r>
          </a:p>
          <a:p>
            <a:pPr algn="ctr">
              <a:spcAft>
                <a:spcPts val="1800"/>
              </a:spcAft>
            </a:pPr>
            <a:r>
              <a:rPr lang="en-US" sz="1100" b="0" dirty="0" smtClean="0">
                <a:solidFill>
                  <a:srgbClr val="004B95"/>
                </a:solidFill>
              </a:rPr>
              <a:t>We are the most important employer in the region with almost 20-year history of continual growth, that will be continuing.</a:t>
            </a:r>
          </a:p>
          <a:p>
            <a:pPr algn="ctr">
              <a:spcAft>
                <a:spcPts val="1800"/>
              </a:spcAft>
            </a:pPr>
            <a:r>
              <a:rPr lang="en-US" sz="1100" b="0" dirty="0" smtClean="0">
                <a:solidFill>
                  <a:srgbClr val="004B95"/>
                </a:solidFill>
              </a:rPr>
              <a:t>In </a:t>
            </a:r>
            <a:r>
              <a:rPr lang="en-US" sz="1100" b="0" dirty="0" err="1" smtClean="0">
                <a:solidFill>
                  <a:srgbClr val="004B95"/>
                </a:solidFill>
              </a:rPr>
              <a:t>Prostějov</a:t>
            </a:r>
            <a:r>
              <a:rPr lang="en-US" sz="1100" b="0" dirty="0" smtClean="0">
                <a:solidFill>
                  <a:srgbClr val="004B95"/>
                </a:solidFill>
              </a:rPr>
              <a:t>, our team consists of more then 1200 employees, that are given stabile career in highly automatized production environment with perspective of career growth and global opportunities for employment.</a:t>
            </a:r>
            <a:endParaRPr lang="en-US" sz="1100" b="0" dirty="0">
              <a:solidFill>
                <a:srgbClr val="004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8370389"/>
            <a:ext cx="2445487" cy="966703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>
                <a:solidFill>
                  <a:srgbClr val="004B95"/>
                </a:solidFill>
              </a:defRPr>
            </a:lvl1pPr>
          </a:lstStyle>
          <a:p>
            <a:pPr lvl="0"/>
            <a:r>
              <a:rPr lang="en-US" dirty="0" smtClean="0"/>
              <a:t>MUBEA-HZP </a:t>
            </a:r>
            <a:r>
              <a:rPr lang="en-US" dirty="0" err="1" smtClean="0"/>
              <a:t>s.r.o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Dolní</a:t>
            </a:r>
            <a:r>
              <a:rPr lang="en-US" dirty="0" smtClean="0"/>
              <a:t> 100</a:t>
            </a:r>
          </a:p>
          <a:p>
            <a:pPr lvl="0"/>
            <a:r>
              <a:rPr lang="en-US" dirty="0" smtClean="0"/>
              <a:t>797 11 </a:t>
            </a:r>
            <a:r>
              <a:rPr lang="en-US" dirty="0" err="1" smtClean="0"/>
              <a:t>Prostějov</a:t>
            </a:r>
            <a:endParaRPr lang="en-US" dirty="0" smtClean="0"/>
          </a:p>
          <a:p>
            <a:pPr lvl="0"/>
            <a:endParaRPr lang="en-US" dirty="0" smtClean="0"/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kariera.prostejov@mubea.com</a:t>
            </a:r>
          </a:p>
          <a:p>
            <a:pPr lvl="0"/>
            <a:r>
              <a:rPr lang="sk-SK" dirty="0" smtClean="0"/>
              <a:t>Tel.: </a:t>
            </a:r>
            <a:r>
              <a:rPr lang="sk-SK" dirty="0" err="1" smtClean="0"/>
              <a:t>xxxxxxxxxxxx</a:t>
            </a:r>
            <a:endParaRPr lang="en-US" dirty="0" smtClean="0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61734" y="2452498"/>
            <a:ext cx="4535535" cy="5842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rgbClr val="004B95"/>
                </a:solidFill>
              </a:defRPr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r>
              <a:rPr lang="cs-CZ" dirty="0" smtClean="0"/>
              <a:t>Zvýšení životnosti vnitřního hoblovacího nástroje pomocí teplotně odolného povlaku</a:t>
            </a:r>
            <a:endParaRPr lang="en-US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454976" y="5247703"/>
            <a:ext cx="4431452" cy="1496738"/>
          </a:xfrm>
        </p:spPr>
        <p:txBody>
          <a:bodyPr/>
          <a:lstStyle/>
          <a:p>
            <a:pPr lvl="0"/>
            <a:r>
              <a:rPr lang="cs-CZ" dirty="0" smtClean="0"/>
              <a:t>Cíle práce</a:t>
            </a:r>
          </a:p>
          <a:p>
            <a:pPr lvl="1"/>
            <a:r>
              <a:rPr lang="cs-CZ" dirty="0"/>
              <a:t>Zvolit žáruvzdorný povlak nástroje ze slinutého karbidu s možnou úpravou geometrie pro </a:t>
            </a:r>
            <a:r>
              <a:rPr lang="cs-CZ" dirty="0" smtClean="0"/>
              <a:t>minimálně pětinásobné prodloužení </a:t>
            </a:r>
            <a:r>
              <a:rPr lang="cs-CZ" dirty="0"/>
              <a:t>životnosti s povrchem trubky bez </a:t>
            </a:r>
            <a:r>
              <a:rPr lang="cs-CZ" dirty="0" smtClean="0"/>
              <a:t>rýh a </a:t>
            </a:r>
            <a:r>
              <a:rPr lang="cs-CZ" dirty="0"/>
              <a:t>s </a:t>
            </a:r>
            <a:r>
              <a:rPr lang="cs-CZ" dirty="0" smtClean="0"/>
              <a:t>rozumným ekonomickým </a:t>
            </a:r>
            <a:r>
              <a:rPr lang="cs-CZ" dirty="0"/>
              <a:t>efektem.</a:t>
            </a:r>
            <a:endParaRPr lang="cs-CZ" dirty="0" smtClean="0"/>
          </a:p>
          <a:p>
            <a:pPr lvl="1"/>
            <a:r>
              <a:rPr lang="cs-CZ" dirty="0" smtClean="0"/>
              <a:t>Posoudit možnost přebroušení a opětovné </a:t>
            </a:r>
            <a:r>
              <a:rPr lang="cs-CZ" dirty="0" err="1" smtClean="0"/>
              <a:t>povlakování</a:t>
            </a:r>
            <a:r>
              <a:rPr lang="cs-CZ" dirty="0" smtClean="0"/>
              <a:t> použitého hoblovacího nástroje pro úsporu nákladů.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445487" y="2975389"/>
            <a:ext cx="4412513" cy="1810306"/>
          </a:xfrm>
        </p:spPr>
        <p:txBody>
          <a:bodyPr/>
          <a:lstStyle/>
          <a:p>
            <a:r>
              <a:rPr lang="cs-CZ" dirty="0" smtClean="0"/>
              <a:t>Zaměření práce:</a:t>
            </a:r>
          </a:p>
          <a:p>
            <a:pPr marL="176213" lvl="1" indent="-176213"/>
            <a:r>
              <a:rPr lang="cs-CZ" sz="1100" dirty="0" smtClean="0"/>
              <a:t>Analýza současných hoblovacích nástrojů ze slinutých karbidů, jejich geometrie a povlaků.</a:t>
            </a:r>
          </a:p>
          <a:p>
            <a:pPr marL="176213" lvl="1" indent="-176213"/>
            <a:r>
              <a:rPr lang="cs-CZ" sz="1100" dirty="0" smtClean="0"/>
              <a:t>Seznámení se s procesem svařování trubek se zaměřením na složitý proces vnitřního hoblování založený na řezání ocelového výronku ze svaru zahřátého až na 1 100 °C. </a:t>
            </a:r>
          </a:p>
          <a:p>
            <a:pPr marL="176213" lvl="1" indent="-176213"/>
            <a:r>
              <a:rPr lang="cs-CZ" sz="1100" dirty="0" smtClean="0"/>
              <a:t>Výběr vhodných moderních žáruvzdorných povlaků pro nástroje ze slinutých karbidů s případnou úpravou geometrie nástroje a výroba vzorků. </a:t>
            </a:r>
          </a:p>
          <a:p>
            <a:pPr marL="176213" lvl="1" indent="-176213"/>
            <a:r>
              <a:rPr lang="cs-CZ" sz="1100" dirty="0" smtClean="0"/>
              <a:t>Testování vzorků v reálné výrobě spolu s mikroskopickou kontrolou nástrojů, zpracováním získaných dat a závěrečným vyhodnocením ekonomického efektu.</a:t>
            </a:r>
            <a:endParaRPr lang="cs-CZ" sz="1000" dirty="0"/>
          </a:p>
        </p:txBody>
      </p:sp>
      <p:sp>
        <p:nvSpPr>
          <p:cNvPr id="15" name="Textplatzhalter 7"/>
          <p:cNvSpPr txBox="1">
            <a:spLocks/>
          </p:cNvSpPr>
          <p:nvPr/>
        </p:nvSpPr>
        <p:spPr>
          <a:xfrm>
            <a:off x="2488429" y="6484549"/>
            <a:ext cx="4141581" cy="1737855"/>
          </a:xfrm>
          <a:prstGeom prst="rect">
            <a:avLst/>
          </a:prstGeom>
        </p:spPr>
        <p:txBody>
          <a:bodyPr/>
          <a:lstStyle>
            <a:lvl1pPr marL="0" indent="0" algn="just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dirty="0" smtClean="0"/>
              <a:t>Co nabízíme</a:t>
            </a:r>
            <a:r>
              <a:rPr lang="en-US" dirty="0" smtClean="0"/>
              <a:t>?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Podpora úspěšné mezinárodní </a:t>
            </a:r>
            <a:r>
              <a:rPr lang="cs-CZ" dirty="0" err="1" smtClean="0"/>
              <a:t>automotive</a:t>
            </a:r>
            <a:r>
              <a:rPr lang="cs-CZ" dirty="0" smtClean="0"/>
              <a:t> společnosti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err="1" smtClean="0"/>
              <a:t>Individu</a:t>
            </a:r>
            <a:r>
              <a:rPr lang="cs-CZ" dirty="0" err="1" smtClean="0"/>
              <a:t>ální</a:t>
            </a:r>
            <a:r>
              <a:rPr lang="cs-CZ" dirty="0" smtClean="0"/>
              <a:t> přístup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Praktická část bude provedena vámi osobně v naší firmě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Výsledky práce budou později použity ve výrobě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Měsíční stipendium v případě navazující spolupráce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Placená praxe v průběhu spolupráce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Možnost stát se součástí našeho týmu po ukončení studií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17" name="Textplatzhalter 7"/>
          <p:cNvSpPr txBox="1">
            <a:spLocks/>
          </p:cNvSpPr>
          <p:nvPr/>
        </p:nvSpPr>
        <p:spPr>
          <a:xfrm>
            <a:off x="2490712" y="8166534"/>
            <a:ext cx="4154783" cy="1364475"/>
          </a:xfrm>
          <a:prstGeom prst="rect">
            <a:avLst/>
          </a:prstGeom>
        </p:spPr>
        <p:txBody>
          <a:bodyPr/>
          <a:lstStyle>
            <a:lvl1pPr marL="0" indent="0" algn="just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dirty="0" smtClean="0"/>
              <a:t>Co očekáváme</a:t>
            </a:r>
            <a:r>
              <a:rPr lang="en-US" dirty="0" smtClean="0"/>
              <a:t>?</a:t>
            </a:r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Otevřené studenty hledající nové zkušenosti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Strukturní přístup k práci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Pravidelný reporting postupu projektu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Angličtina a/nebo Němčina na úrovni B1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dirty="0" smtClean="0"/>
              <a:t>3., 4., nebo 5. ročník studií</a:t>
            </a:r>
            <a:endParaRPr lang="en-US" dirty="0" smtClean="0"/>
          </a:p>
          <a:p>
            <a:pPr marL="176213" lvl="1" indent="-176213">
              <a:buClr>
                <a:srgbClr val="004B95"/>
              </a:buClr>
              <a:buSzPct val="125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lvl="1">
              <a:buClr>
                <a:srgbClr val="004B95"/>
              </a:buClr>
              <a:buSzPct val="125000"/>
            </a:pPr>
            <a:endParaRPr lang="en-US" dirty="0"/>
          </a:p>
        </p:txBody>
      </p:sp>
      <p:sp>
        <p:nvSpPr>
          <p:cNvPr id="18" name="Textplatzhalter 1"/>
          <p:cNvSpPr txBox="1">
            <a:spLocks/>
          </p:cNvSpPr>
          <p:nvPr/>
        </p:nvSpPr>
        <p:spPr>
          <a:xfrm>
            <a:off x="2445487" y="2039022"/>
            <a:ext cx="4263439" cy="387208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Na </a:t>
            </a:r>
            <a:r>
              <a:rPr lang="en-US" b="1" dirty="0" err="1" smtClean="0"/>
              <a:t>základě</a:t>
            </a:r>
            <a:r>
              <a:rPr lang="en-US" b="1" dirty="0" smtClean="0"/>
              <a:t> </a:t>
            </a:r>
            <a:r>
              <a:rPr lang="en-US" b="1" dirty="0" err="1" smtClean="0"/>
              <a:t>požadavku</a:t>
            </a:r>
            <a:r>
              <a:rPr lang="en-US" b="1" dirty="0" smtClean="0"/>
              <a:t> engineering </a:t>
            </a:r>
            <a:r>
              <a:rPr lang="en-US" b="1" dirty="0" err="1" smtClean="0"/>
              <a:t>centra</a:t>
            </a:r>
            <a:r>
              <a:rPr lang="en-US" b="1" dirty="0" smtClean="0"/>
              <a:t> </a:t>
            </a:r>
            <a:r>
              <a:rPr lang="en-US" b="1" dirty="0" err="1" smtClean="0"/>
              <a:t>vypisujeme</a:t>
            </a:r>
            <a:r>
              <a:rPr lang="en-US" b="1" dirty="0" smtClean="0"/>
              <a:t> </a:t>
            </a:r>
            <a:r>
              <a:rPr lang="en-US" b="1" dirty="0" err="1" smtClean="0"/>
              <a:t>tuto</a:t>
            </a:r>
            <a:r>
              <a:rPr lang="en-US" b="1" dirty="0" smtClean="0"/>
              <a:t> </a:t>
            </a:r>
            <a:r>
              <a:rPr lang="en-US" b="1" dirty="0" err="1" smtClean="0"/>
              <a:t>diplomovou</a:t>
            </a:r>
            <a:r>
              <a:rPr lang="en-US" b="1" dirty="0" smtClean="0"/>
              <a:t> </a:t>
            </a:r>
            <a:r>
              <a:rPr lang="en-US" b="1" dirty="0" err="1" smtClean="0"/>
              <a:t>práci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9" name="Textplatzhalter 10"/>
          <p:cNvSpPr txBox="1">
            <a:spLocks/>
          </p:cNvSpPr>
          <p:nvPr/>
        </p:nvSpPr>
        <p:spPr>
          <a:xfrm>
            <a:off x="2385392" y="9413624"/>
            <a:ext cx="4472608" cy="347928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004B95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Vykroč za </a:t>
            </a:r>
            <a:r>
              <a:rPr lang="sk-SK" dirty="0" err="1" smtClean="0"/>
              <a:t>svojí</a:t>
            </a:r>
            <a:r>
              <a:rPr lang="sk-SK" dirty="0" smtClean="0"/>
              <a:t> kariérou </a:t>
            </a:r>
            <a:r>
              <a:rPr lang="sk-SK" dirty="0" err="1" smtClean="0"/>
              <a:t>správným</a:t>
            </a:r>
            <a:r>
              <a:rPr lang="sk-SK" dirty="0" smtClean="0"/>
              <a:t> </a:t>
            </a:r>
            <a:r>
              <a:rPr lang="sk-SK" dirty="0" err="1" smtClean="0"/>
              <a:t>směrem</a:t>
            </a:r>
            <a:r>
              <a:rPr lang="sk-SK" dirty="0" smtClean="0"/>
              <a:t>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2301</TotalTime>
  <Words>618</Words>
  <Application>Microsoft Office PowerPoint</Application>
  <PresentationFormat>A4 (210 × 297 mm)</PresentationFormat>
  <Paragraphs>66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Office Theme</vt:lpstr>
      <vt:lpstr>Prezentace aplikace PowerPoint</vt:lpstr>
      <vt:lpstr>Prezentace aplikace PowerPoint</vt:lpstr>
    </vt:vector>
  </TitlesOfParts>
  <Company>Muhr und Bender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muehlea</dc:creator>
  <cp:lastModifiedBy>Vnukova, Zuzana</cp:lastModifiedBy>
  <cp:revision>206</cp:revision>
  <cp:lastPrinted>2017-09-21T13:22:32Z</cp:lastPrinted>
  <dcterms:created xsi:type="dcterms:W3CDTF">2014-11-04T13:54:04Z</dcterms:created>
  <dcterms:modified xsi:type="dcterms:W3CDTF">2022-02-28T12:27:38Z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-189841613</vt:i4>
  </property>
  <property fmtid="{D5CDD505-2E9C-101B-9397-08002B2CF9AE}" pid="3" name="_NewReviewCycle">
    <vt:lpwstr/>
  </property>
  <property fmtid="{D5CDD505-2E9C-101B-9397-08002B2CF9AE}" pid="4" name="_EmailSubject">
    <vt:lpwstr>temata DP</vt:lpwstr>
  </property>
  <property fmtid="{D5CDD505-2E9C-101B-9397-08002B2CF9AE}" pid="5" name="_AuthorEmail">
    <vt:lpwstr>Zuzana.Vnukova@mubea.com</vt:lpwstr>
  </property>
  <property fmtid="{D5CDD505-2E9C-101B-9397-08002B2CF9AE}" pid="6" name="_AuthorEmailDisplayName">
    <vt:lpwstr>Vnukova, Zuzana</vt:lpwstr>
  </property>
  <property fmtid="{D5CDD505-2E9C-101B-9397-08002B2CF9AE}" pid="7" name="_PreviousAdHocReviewCycleID">
    <vt:i4>1013971976</vt:i4>
  </property>
</Properties>
</file>